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257" r:id="rId3"/>
    <p:sldId id="349" r:id="rId5"/>
    <p:sldId id="350" r:id="rId6"/>
    <p:sldId id="351" r:id="rId7"/>
    <p:sldId id="364" r:id="rId8"/>
    <p:sldId id="352" r:id="rId9"/>
    <p:sldId id="357" r:id="rId10"/>
    <p:sldId id="358" r:id="rId11"/>
    <p:sldId id="359" r:id="rId12"/>
    <p:sldId id="354" r:id="rId13"/>
    <p:sldId id="373" r:id="rId14"/>
    <p:sldId id="355" r:id="rId15"/>
    <p:sldId id="376" r:id="rId16"/>
    <p:sldId id="281" r:id="rId17"/>
  </p:sldIdLst>
  <p:sldSz cx="12192000" cy="6858000"/>
  <p:notesSz cx="6858000" cy="9144000"/>
  <p:embeddedFontLst>
    <p:embeddedFont>
      <p:font typeface="Impact" panose="020B0806030902050204" pitchFamily="34" charset="0"/>
      <p:regular r:id="rId22"/>
    </p:embeddedFont>
    <p:embeddedFont>
      <p:font typeface="Copperplate Gothic Bold" panose="020E0705020206020404" pitchFamily="34" charset="0"/>
      <p:regular r:id="rId23"/>
    </p:embeddedFont>
    <p:embeddedFont>
      <p:font typeface="微软雅黑" panose="020B0503020204020204" charset="-122"/>
      <p:regular r:id="rId24"/>
    </p:embeddedFont>
    <p:embeddedFont>
      <p:font typeface="Microsoft JhengHei UI Light" panose="020B0304030504040204" charset="-120"/>
      <p:regular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33"/>
    <a:srgbClr val="00CC00"/>
    <a:srgbClr val="28A9D6"/>
    <a:srgbClr val="7FCCE7"/>
    <a:srgbClr val="4AB7DC"/>
    <a:srgbClr val="0033CC"/>
    <a:srgbClr val="4DB8DD"/>
    <a:srgbClr val="404040"/>
    <a:srgbClr val="6A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0750" autoAdjust="0"/>
  </p:normalViewPr>
  <p:slideViewPr>
    <p:cSldViewPr showGuides="1">
      <p:cViewPr>
        <p:scale>
          <a:sx n="66" d="100"/>
          <a:sy n="66" d="100"/>
        </p:scale>
        <p:origin x="-2364" y="-936"/>
      </p:cViewPr>
      <p:guideLst>
        <p:guide orient="horz" pos="400"/>
        <p:guide orient="horz" pos="1269"/>
        <p:guide orient="horz" pos="3741"/>
        <p:guide orient="horz" pos="3145"/>
        <p:guide orient="horz" pos="2712"/>
        <p:guide orient="horz" pos="3250"/>
        <p:guide pos="3862"/>
        <p:guide pos="836"/>
        <p:guide pos="7650"/>
        <p:guide pos="7015"/>
        <p:guide pos="1255"/>
        <p:guide pos="6348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854" y="-96"/>
      </p:cViewPr>
      <p:guideLst>
        <p:guide orient="horz" pos="2965"/>
        <p:guide pos="217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gs" Target="tags/tag1.xml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8187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  <a:endParaRPr lang="zh-CN" altLang="en-US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58385" y="6093460"/>
            <a:ext cx="286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3050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 smtClean="0">
                <a:solidFill>
                  <a:schemeClr val="accent1"/>
                </a:solidFill>
              </a:rPr>
              <a:t>目录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6265" y="39433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642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4265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765" y="42354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400" y="22796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701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353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911090" y="6089650"/>
            <a:ext cx="2961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3560" y="174625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3287688" y="3212976"/>
            <a:ext cx="5387481" cy="583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柴油发电机维护流程培训</a:t>
            </a:r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培训讲师：</a:t>
            </a:r>
            <a:endParaRPr lang="en-US" altLang="zh-CN" dirty="0" smtClean="0"/>
          </a:p>
          <a:p>
            <a:r>
              <a:rPr lang="zh-CN" altLang="en-US" dirty="0" smtClean="0"/>
              <a:t>培训日期：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7317" y="414189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 smtClean="0">
                <a:solidFill>
                  <a:schemeClr val="accent1"/>
                </a:solidFill>
                <a:sym typeface="+mn-ea"/>
              </a:rPr>
              <a:t>三滤检查</a:t>
            </a:r>
            <a:endParaRPr lang="zh-CN" altLang="en-US" sz="2400" b="1" dirty="0" smtClean="0">
              <a:solidFill>
                <a:schemeClr val="accent1"/>
              </a:solidFill>
            </a:endParaRPr>
          </a:p>
        </p:txBody>
      </p:sp>
      <p:pic>
        <p:nvPicPr>
          <p:cNvPr id="3" name="图片 2" descr="mmexport1553165376415"/>
          <p:cNvPicPr>
            <a:picLocks noChangeAspect="1"/>
          </p:cNvPicPr>
          <p:nvPr/>
        </p:nvPicPr>
        <p:blipFill>
          <a:blip r:embed="rId1"/>
          <a:srcRect l="2909" t="9177" r="2321" b="13618"/>
          <a:stretch>
            <a:fillRect/>
          </a:stretch>
        </p:blipFill>
        <p:spPr>
          <a:xfrm>
            <a:off x="6530975" y="1631950"/>
            <a:ext cx="5053330" cy="41167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3605" y="1631950"/>
            <a:ext cx="2879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dirty="0">
                <a:sym typeface="+mn-ea"/>
              </a:rPr>
              <a:t>空气滤清器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91005" y="394335"/>
            <a:ext cx="57638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accent1"/>
                </a:solidFill>
                <a:sym typeface="+mn-ea"/>
              </a:rPr>
              <a:t>三滤检查</a:t>
            </a:r>
            <a:endParaRPr lang="zh-CN" altLang="en-US" sz="2400" b="1" dirty="0" smtClean="0">
              <a:solidFill>
                <a:schemeClr val="accent1"/>
              </a:solidFill>
            </a:endParaRPr>
          </a:p>
          <a:p>
            <a:endParaRPr lang="zh-CN" altLang="en-US" sz="2400"/>
          </a:p>
        </p:txBody>
      </p:sp>
      <p:pic>
        <p:nvPicPr>
          <p:cNvPr id="3" name="图片 2" descr="mmexport15531653842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7530" y="1164590"/>
            <a:ext cx="4888230" cy="48882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2640" y="1519555"/>
            <a:ext cx="40595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ym typeface="+mn-ea"/>
              </a:rPr>
              <a:t>上部手动油泵</a:t>
            </a:r>
            <a:endParaRPr lang="en-US" altLang="zh-CN" sz="3600" dirty="0"/>
          </a:p>
          <a:p>
            <a:r>
              <a:rPr lang="zh-CN" altLang="en-US" sz="3600" dirty="0">
                <a:sym typeface="+mn-ea"/>
              </a:rPr>
              <a:t>中间柴油滤清器</a:t>
            </a:r>
            <a:endParaRPr lang="en-US" altLang="zh-CN" sz="3600" dirty="0"/>
          </a:p>
          <a:p>
            <a:r>
              <a:rPr lang="zh-CN" altLang="en-US" sz="3600" dirty="0">
                <a:sym typeface="+mn-ea"/>
              </a:rPr>
              <a:t>下部机油滤清器</a:t>
            </a:r>
            <a:endParaRPr lang="zh-CN" altLang="en-US" dirty="0"/>
          </a:p>
          <a:p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196705" y="1318895"/>
            <a:ext cx="825500" cy="71310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904605" y="2060575"/>
            <a:ext cx="1223645" cy="11518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tint val="100000"/>
                    <a:shade val="100000"/>
                    <a:hueMod val="100000"/>
                    <a:satMod val="10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637905" y="3295015"/>
            <a:ext cx="2447925" cy="259207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tint val="100000"/>
                    <a:shade val="100000"/>
                    <a:hueMod val="100000"/>
                    <a:satMod val="10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7317" y="37672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sym typeface="+mn-ea"/>
              </a:rPr>
              <a:t>三滤检查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图片 2" descr="mmexport15531653788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8655" y="1567815"/>
            <a:ext cx="4088765" cy="40887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640" y="1567815"/>
            <a:ext cx="56241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dirty="0">
                <a:sym typeface="+mn-ea"/>
              </a:rPr>
              <a:t>柴油油水分离器</a:t>
            </a:r>
            <a:endParaRPr lang="zh-CN" altLang="en-US" dirty="0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765935" y="366395"/>
            <a:ext cx="534733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 smtClean="0">
                <a:solidFill>
                  <a:schemeClr val="accent1"/>
                </a:solidFill>
                <a:sym typeface="+mn-ea"/>
              </a:rPr>
              <a:t>电加热配电箱检查</a:t>
            </a:r>
            <a:endParaRPr lang="zh-CN" altLang="en-US" b="1" dirty="0">
              <a:solidFill>
                <a:schemeClr val="bg1"/>
              </a:solidFill>
            </a:endParaRPr>
          </a:p>
          <a:p>
            <a:endParaRPr lang="zh-CN" altLang="en-US"/>
          </a:p>
        </p:txBody>
      </p:sp>
      <p:pic>
        <p:nvPicPr>
          <p:cNvPr id="6" name="图片 5" descr="IMG_20190321_174623"/>
          <p:cNvPicPr>
            <a:picLocks noChangeAspect="1"/>
          </p:cNvPicPr>
          <p:nvPr/>
        </p:nvPicPr>
        <p:blipFill>
          <a:blip r:embed="rId1"/>
          <a:srcRect t="26279" r="2286"/>
          <a:stretch>
            <a:fillRect/>
          </a:stretch>
        </p:blipFill>
        <p:spPr>
          <a:xfrm>
            <a:off x="6925310" y="1103630"/>
            <a:ext cx="4093210" cy="2315845"/>
          </a:xfrm>
          <a:prstGeom prst="rect">
            <a:avLst/>
          </a:prstGeom>
        </p:spPr>
      </p:pic>
      <p:pic>
        <p:nvPicPr>
          <p:cNvPr id="7" name="图片 6" descr="IMG_20190321_1746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945" y="3629660"/>
            <a:ext cx="3468370" cy="26015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4180" y="1519555"/>
            <a:ext cx="57442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1.</a:t>
            </a:r>
            <a:r>
              <a:rPr lang="zh-CN" altLang="en-US" sz="3200"/>
              <a:t>检查端子排是否完好</a:t>
            </a:r>
            <a:endParaRPr lang="zh-CN" altLang="en-US" sz="3200"/>
          </a:p>
          <a:p>
            <a:endParaRPr lang="zh-CN" altLang="en-US" sz="3200"/>
          </a:p>
          <a:p>
            <a:r>
              <a:rPr lang="en-US" altLang="zh-CN" sz="3200"/>
              <a:t>2.</a:t>
            </a:r>
            <a:r>
              <a:rPr lang="zh-CN" altLang="en-US" sz="3200"/>
              <a:t>使用热成像扫描检查配电箱内是否虚接</a:t>
            </a:r>
            <a:endParaRPr lang="zh-CN" altLang="en-US" sz="3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423484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423484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828540" y="1521460"/>
            <a:ext cx="5368925" cy="810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9"/>
          <p:cNvSpPr/>
          <p:nvPr/>
        </p:nvSpPr>
        <p:spPr>
          <a:xfrm>
            <a:off x="2421890" y="1521460"/>
            <a:ext cx="2647950" cy="810260"/>
          </a:xfrm>
          <a:custGeom>
            <a:avLst/>
            <a:gdLst/>
            <a:ahLst/>
            <a:cxnLst/>
            <a:rect l="l" t="t" r="r" b="b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rgbClr val="339933"/>
            </a:solidFill>
          </a:ln>
          <a:effectLst>
            <a:outerShdw blurRad="76200" dist="38100" dir="8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5" name="TextBox 14"/>
          <p:cNvSpPr txBox="1"/>
          <p:nvPr/>
        </p:nvSpPr>
        <p:spPr>
          <a:xfrm>
            <a:off x="2802255" y="1646555"/>
            <a:ext cx="846455" cy="58483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6" name="TextBox 42"/>
          <p:cNvSpPr txBox="1"/>
          <p:nvPr/>
        </p:nvSpPr>
        <p:spPr>
          <a:xfrm>
            <a:off x="5012055" y="1769745"/>
            <a:ext cx="512699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</a:rPr>
              <a:t>培训目标及培训要求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30445" y="2273935"/>
            <a:ext cx="5368925" cy="810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29"/>
          <p:cNvSpPr/>
          <p:nvPr/>
        </p:nvSpPr>
        <p:spPr>
          <a:xfrm>
            <a:off x="2423160" y="2273935"/>
            <a:ext cx="2647950" cy="810260"/>
          </a:xfrm>
          <a:custGeom>
            <a:avLst/>
            <a:gdLst/>
            <a:ahLst/>
            <a:cxnLst/>
            <a:rect l="l" t="t" r="r" b="b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  <a:effectLst>
            <a:outerShdw blurRad="76200" dist="38100" dir="8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0" name="TextBox 80"/>
          <p:cNvSpPr txBox="1"/>
          <p:nvPr/>
        </p:nvSpPr>
        <p:spPr>
          <a:xfrm>
            <a:off x="2783205" y="2396490"/>
            <a:ext cx="925195" cy="58483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1" name="TextBox 81"/>
          <p:cNvSpPr txBox="1"/>
          <p:nvPr/>
        </p:nvSpPr>
        <p:spPr>
          <a:xfrm>
            <a:off x="5010785" y="2520315"/>
            <a:ext cx="5128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日用油箱系统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30445" y="3084195"/>
            <a:ext cx="5368925" cy="810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9"/>
          <p:cNvSpPr/>
          <p:nvPr/>
        </p:nvSpPr>
        <p:spPr>
          <a:xfrm>
            <a:off x="2423795" y="3084195"/>
            <a:ext cx="2647950" cy="810260"/>
          </a:xfrm>
          <a:custGeom>
            <a:avLst/>
            <a:gdLst/>
            <a:ahLst/>
            <a:cxnLst/>
            <a:rect l="l" t="t" r="r" b="b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rgbClr val="339933"/>
            </a:solidFill>
          </a:ln>
          <a:effectLst>
            <a:outerShdw blurRad="76200" dist="38100" dir="8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5" name="TextBox 89"/>
          <p:cNvSpPr txBox="1"/>
          <p:nvPr/>
        </p:nvSpPr>
        <p:spPr>
          <a:xfrm>
            <a:off x="2770505" y="3202940"/>
            <a:ext cx="925195" cy="58483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6" name="TextBox 90"/>
          <p:cNvSpPr txBox="1"/>
          <p:nvPr/>
        </p:nvSpPr>
        <p:spPr>
          <a:xfrm>
            <a:off x="5071110" y="3362325"/>
            <a:ext cx="5126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</a:rPr>
              <a:t>供、回油阀门系统检查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30445" y="3894455"/>
            <a:ext cx="5368925" cy="810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9"/>
          <p:cNvSpPr/>
          <p:nvPr/>
        </p:nvSpPr>
        <p:spPr>
          <a:xfrm>
            <a:off x="2423795" y="3894455"/>
            <a:ext cx="2647950" cy="810260"/>
          </a:xfrm>
          <a:custGeom>
            <a:avLst/>
            <a:gdLst/>
            <a:ahLst/>
            <a:cxnLst/>
            <a:rect l="l" t="t" r="r" b="b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  <a:effectLst>
            <a:outerShdw blurRad="76200" dist="38100" dir="8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0" name="TextBox 89"/>
          <p:cNvSpPr txBox="1"/>
          <p:nvPr/>
        </p:nvSpPr>
        <p:spPr>
          <a:xfrm>
            <a:off x="2784475" y="4013835"/>
            <a:ext cx="925195" cy="58483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TextBox 90"/>
          <p:cNvSpPr txBox="1"/>
          <p:nvPr/>
        </p:nvSpPr>
        <p:spPr>
          <a:xfrm>
            <a:off x="5132705" y="4137660"/>
            <a:ext cx="5128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围绕机组检查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30445" y="4714240"/>
            <a:ext cx="5368925" cy="810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29"/>
          <p:cNvSpPr/>
          <p:nvPr/>
        </p:nvSpPr>
        <p:spPr>
          <a:xfrm>
            <a:off x="2423795" y="4714240"/>
            <a:ext cx="2647950" cy="810260"/>
          </a:xfrm>
          <a:custGeom>
            <a:avLst/>
            <a:gdLst/>
            <a:ahLst/>
            <a:cxnLst/>
            <a:rect l="l" t="t" r="r" b="b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rgbClr val="339933"/>
            </a:solidFill>
          </a:ln>
          <a:effectLst>
            <a:outerShdw blurRad="76200" dist="38100" dir="8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38" name="TextBox 89"/>
          <p:cNvSpPr txBox="1"/>
          <p:nvPr/>
        </p:nvSpPr>
        <p:spPr>
          <a:xfrm>
            <a:off x="2770505" y="4832985"/>
            <a:ext cx="925195" cy="58483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TextBox 90"/>
          <p:cNvSpPr txBox="1"/>
          <p:nvPr/>
        </p:nvSpPr>
        <p:spPr>
          <a:xfrm>
            <a:off x="5071110" y="4992370"/>
            <a:ext cx="51269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</a:rPr>
              <a:t>三滤检查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30445" y="5524500"/>
            <a:ext cx="5368925" cy="8102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rgbClr val="FFFFFF"/>
            </a:solidFill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29"/>
          <p:cNvSpPr/>
          <p:nvPr/>
        </p:nvSpPr>
        <p:spPr>
          <a:xfrm>
            <a:off x="2423795" y="5524500"/>
            <a:ext cx="2647950" cy="810260"/>
          </a:xfrm>
          <a:custGeom>
            <a:avLst/>
            <a:gdLst/>
            <a:ahLst/>
            <a:cxnLst/>
            <a:rect l="l" t="t" r="r" b="b"/>
            <a:pathLst>
              <a:path w="1801608" h="1080120">
                <a:moveTo>
                  <a:pt x="566538" y="144016"/>
                </a:moveTo>
                <a:cubicBezTo>
                  <a:pt x="347809" y="144016"/>
                  <a:pt x="170494" y="321331"/>
                  <a:pt x="170494" y="540060"/>
                </a:cubicBezTo>
                <a:cubicBezTo>
                  <a:pt x="170494" y="758789"/>
                  <a:pt x="347809" y="936104"/>
                  <a:pt x="566538" y="936104"/>
                </a:cubicBezTo>
                <a:cubicBezTo>
                  <a:pt x="785267" y="936104"/>
                  <a:pt x="962582" y="758789"/>
                  <a:pt x="962582" y="540060"/>
                </a:cubicBezTo>
                <a:cubicBezTo>
                  <a:pt x="962582" y="321331"/>
                  <a:pt x="785267" y="144016"/>
                  <a:pt x="566538" y="144016"/>
                </a:cubicBezTo>
                <a:close/>
                <a:moveTo>
                  <a:pt x="0" y="0"/>
                </a:moveTo>
                <a:lnTo>
                  <a:pt x="1649800" y="0"/>
                </a:lnTo>
                <a:lnTo>
                  <a:pt x="1649800" y="376201"/>
                </a:lnTo>
                <a:lnTo>
                  <a:pt x="1801608" y="550380"/>
                </a:lnTo>
                <a:lnTo>
                  <a:pt x="1649800" y="703920"/>
                </a:lnTo>
                <a:lnTo>
                  <a:pt x="1649800" y="1080120"/>
                </a:lnTo>
                <a:lnTo>
                  <a:pt x="0" y="1080120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  <a:effectLst>
            <a:outerShdw blurRad="76200" dist="38100" dir="81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 </a:t>
            </a:r>
            <a:endParaRPr lang="en-US" altLang="zh-CN" sz="2000"/>
          </a:p>
        </p:txBody>
      </p:sp>
      <p:sp>
        <p:nvSpPr>
          <p:cNvPr id="6" name="TextBox 80"/>
          <p:cNvSpPr txBox="1"/>
          <p:nvPr/>
        </p:nvSpPr>
        <p:spPr>
          <a:xfrm>
            <a:off x="2783205" y="5647690"/>
            <a:ext cx="925195" cy="583565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en-US" altLang="zh-CN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9" name="TextBox 81"/>
          <p:cNvSpPr txBox="1"/>
          <p:nvPr/>
        </p:nvSpPr>
        <p:spPr>
          <a:xfrm>
            <a:off x="4950460" y="5770880"/>
            <a:ext cx="51282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电加热配电箱检查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03792" y="367199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sym typeface="+mn-ea"/>
              </a:rPr>
              <a:t>培训目标及培训要求</a:t>
            </a:r>
            <a:endParaRPr lang="zh-CN" altLang="en-US" sz="2400" b="1" dirty="0" smtClean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07770" y="1264920"/>
            <a:ext cx="8331200" cy="2635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培训目的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本课程针对润泽科技数据中心运维团队配电系统运维全职人员进行，旨在使相关人员掌握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柴油发机组 日常油位系统、围绕机组检查、三滤、电加热等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操作流程以及安全注意事项等内容，以进一步提高润泽科技数据中心运维人员操作水平。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59205" y="3597910"/>
            <a:ext cx="7891780" cy="1363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培训要求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该课程考核合格分数线为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90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分， 参训人员需要掌握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柴油发电机相关维护等内容，确保操作人员熟知熟会。</a:t>
            </a:r>
            <a:endParaRPr lang="zh-CN" altLang="en-US"/>
          </a:p>
        </p:txBody>
      </p:sp>
      <p:sp>
        <p:nvSpPr>
          <p:cNvPr id="5" name="五角星 4"/>
          <p:cNvSpPr/>
          <p:nvPr/>
        </p:nvSpPr>
        <p:spPr>
          <a:xfrm>
            <a:off x="902335" y="1390015"/>
            <a:ext cx="368300" cy="35877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五角星 6"/>
          <p:cNvSpPr/>
          <p:nvPr/>
        </p:nvSpPr>
        <p:spPr>
          <a:xfrm>
            <a:off x="913130" y="3673475"/>
            <a:ext cx="346075" cy="36131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7317" y="414189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日用油箱系统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393825" y="1231900"/>
            <a:ext cx="501396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200" b="0">
                <a:ea typeface="宋体" panose="02010600030101010101" pitchFamily="2" charset="-122"/>
              </a:rPr>
              <a:t>检查柴油日用柴油油箱位，柴油储备应满足场地要求</a:t>
            </a:r>
            <a:endParaRPr lang="zh-CN" altLang="en-US" sz="3200" b="0"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1209040" y="1391920"/>
            <a:ext cx="288925" cy="272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王双伟"/>
          <p:cNvPicPr>
            <a:picLocks noChangeAspect="1"/>
          </p:cNvPicPr>
          <p:nvPr/>
        </p:nvPicPr>
        <p:blipFill>
          <a:blip r:embed="rId1"/>
          <a:srcRect l="7629" t="-449" r="27515" b="1316"/>
          <a:stretch>
            <a:fillRect/>
          </a:stretch>
        </p:blipFill>
        <p:spPr>
          <a:xfrm>
            <a:off x="6335395" y="1120140"/>
            <a:ext cx="4671695" cy="5214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7317" y="414189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供、回油阀门检查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1690" y="1179830"/>
            <a:ext cx="7498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检查供油阀门有无漏油、回油阀是否正常</a:t>
            </a:r>
            <a:endParaRPr lang="zh-CN" altLang="en-US" sz="3200"/>
          </a:p>
        </p:txBody>
      </p:sp>
      <p:sp>
        <p:nvSpPr>
          <p:cNvPr id="8" name="椭圆 7"/>
          <p:cNvSpPr/>
          <p:nvPr/>
        </p:nvSpPr>
        <p:spPr>
          <a:xfrm>
            <a:off x="630555" y="1344295"/>
            <a:ext cx="254635" cy="254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微信图片_201903080952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510" y="1877695"/>
            <a:ext cx="4236720" cy="4406265"/>
          </a:xfrm>
          <a:prstGeom prst="rect">
            <a:avLst/>
          </a:prstGeom>
        </p:spPr>
      </p:pic>
      <p:pic>
        <p:nvPicPr>
          <p:cNvPr id="4" name="图片 3" descr="微信图片_201903080952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615" y="1999615"/>
            <a:ext cx="4766945" cy="4284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1277" y="41482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sym typeface="+mn-ea"/>
              </a:rPr>
              <a:t>围</a:t>
            </a:r>
            <a:r>
              <a:rPr lang="zh-CN" altLang="en-US" sz="2400" b="1" dirty="0" smtClean="0">
                <a:solidFill>
                  <a:schemeClr val="accent1"/>
                </a:solidFill>
                <a:sym typeface="+mn-ea"/>
              </a:rPr>
              <a:t>绕机组检查</a:t>
            </a:r>
            <a:endParaRPr lang="zh-CN" altLang="en-US" sz="2400" b="1" dirty="0" smtClean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06855" y="1119505"/>
            <a:ext cx="868108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R="0" defTabSz="914400" eaLnBrk="0" hangingPunct="0">
              <a:buClrTx/>
              <a:buSzTx/>
              <a:buFontTx/>
              <a:defRPr/>
            </a:pPr>
            <a:r>
              <a:rPr kumimoji="1" lang="zh-CN" altLang="en-US" sz="3200" b="1" i="1" noProof="0">
                <a:solidFill>
                  <a:srgbClr val="FF3300"/>
                </a:solidFill>
                <a:latin typeface="Microsoft JhengHei UI Light" panose="020B0304030504040204" charset="-120"/>
                <a:ea typeface="Microsoft JhengHei UI Light" panose="020B0304030504040204" charset="-120"/>
                <a:sym typeface="+mn-ea"/>
              </a:rPr>
              <a:t>为使您的发动机得到最长的使用寿命，在起动发动机以前，进行一次彻底检查。</a:t>
            </a:r>
            <a:endParaRPr kumimoji="1" lang="zh-CN" altLang="en-US" sz="3200" b="1" i="1" noProof="0">
              <a:solidFill>
                <a:srgbClr val="FF3300"/>
              </a:solidFill>
              <a:latin typeface="Microsoft JhengHei UI Light" panose="020B0304030504040204" charset="-120"/>
              <a:ea typeface="Microsoft JhengHei UI Light" panose="020B0304030504040204" charset="-12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0120" y="2088515"/>
            <a:ext cx="385445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28955" marR="0" lvl="0" indent="-267970" algn="l" defTabSz="7004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000" b="1">
                <a:sym typeface="+mn-ea"/>
              </a:rPr>
              <a:t>①油机室内地面无积水，管路接口处无漏水；</a:t>
            </a:r>
            <a:endParaRPr lang="zh-CN" altLang="en-US" sz="2000" b="1"/>
          </a:p>
          <a:p>
            <a:pPr marL="528955" marR="0" lvl="0" indent="-267970" algn="l" defTabSz="7004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000" b="1">
                <a:sym typeface="+mn-ea"/>
              </a:rPr>
              <a:t>②电气设备应正常工作，无漏电；</a:t>
            </a:r>
            <a:endParaRPr lang="zh-CN" altLang="en-US" sz="2000" b="1"/>
          </a:p>
          <a:p>
            <a:pPr marL="528955" marR="0" lvl="0" indent="-267970" algn="l" defTabSz="7004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000" b="1">
                <a:sym typeface="+mn-ea"/>
              </a:rPr>
              <a:t>③油机室内无油迹，无漏油；</a:t>
            </a:r>
            <a:endParaRPr lang="zh-CN" altLang="en-US" sz="2000" b="1"/>
          </a:p>
          <a:p>
            <a:pPr marL="528955" marR="0" lvl="0" indent="-267970" algn="l" defTabSz="7004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sz="2000" b="1">
                <a:sym typeface="+mn-ea"/>
              </a:rPr>
              <a:t>④机组进气管、排烟管及发动机机体各种连接处无色差，无漏气。</a:t>
            </a:r>
            <a:endParaRPr lang="zh-CN" altLang="en-US" sz="2000" b="1"/>
          </a:p>
          <a:p>
            <a:pPr marL="528955" marR="0" lvl="0" indent="-267970" algn="l" defTabSz="7004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b="1" i="1" kern="0" noProof="0" dirty="0">
                <a:ln>
                  <a:noFill/>
                </a:ln>
                <a:effectLst/>
                <a:uLnTx/>
                <a:uFillTx/>
                <a:latin typeface="+mn-ea"/>
                <a:sym typeface="+mn-ea"/>
              </a:rPr>
              <a:t>⑤有无松动的螺栓和脏物堆积，清除任何脏物</a:t>
            </a:r>
            <a:endParaRPr kumimoji="1" lang="zh-CN" altLang="en-US" sz="20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528955" marR="0" lvl="0" indent="-267970" algn="l" defTabSz="700405" rtl="0" eaLnBrk="1" fontAlgn="base" latinLnBrk="0" hangingPunct="1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2000" b="1" i="1" kern="0" noProof="0" dirty="0" smtClean="0">
                <a:ln>
                  <a:noFill/>
                </a:ln>
                <a:effectLst/>
                <a:uLnTx/>
                <a:uFillTx/>
                <a:latin typeface="+mn-ea"/>
                <a:sym typeface="+mn-ea"/>
              </a:rPr>
              <a:t>⑥确</a:t>
            </a:r>
            <a:r>
              <a:rPr kumimoji="1" lang="zh-CN" altLang="en-US" sz="2000" b="1" i="1" kern="0" noProof="0" dirty="0">
                <a:ln>
                  <a:noFill/>
                </a:ln>
                <a:effectLst/>
                <a:uLnTx/>
                <a:uFillTx/>
                <a:latin typeface="+mn-ea"/>
                <a:sym typeface="+mn-ea"/>
              </a:rPr>
              <a:t>保运转部件的周围清理干净</a:t>
            </a:r>
            <a:endParaRPr lang="zh-CN" altLang="en-US" sz="2000" b="1" i="1">
              <a:latin typeface="+mn-ea"/>
            </a:endParaRPr>
          </a:p>
        </p:txBody>
      </p:sp>
      <p:pic>
        <p:nvPicPr>
          <p:cNvPr id="81" name="图片 81" descr="IMG20171013092820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253480" y="2228850"/>
            <a:ext cx="5546725" cy="4105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39360" y="2452370"/>
            <a:ext cx="1058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1277" y="41482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sym typeface="+mn-ea"/>
              </a:rPr>
              <a:t>围绕机组检查</a:t>
            </a:r>
            <a:endParaRPr lang="zh-CN" altLang="en-US" sz="2400" b="1" dirty="0" smtClean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6455" y="1045210"/>
            <a:ext cx="603758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zh-CN" altLang="en-US" sz="3200" dirty="0">
                <a:sym typeface="+mn-ea"/>
              </a:rPr>
              <a:t>检查</a:t>
            </a:r>
            <a:r>
              <a:rPr lang="zh-CN" altLang="en-US" sz="3200" b="1" u="sng" dirty="0">
                <a:solidFill>
                  <a:srgbClr val="FF0000"/>
                </a:solidFill>
                <a:sym typeface="+mn-ea"/>
              </a:rPr>
              <a:t>冷却液位</a:t>
            </a:r>
            <a:r>
              <a:rPr lang="zh-CN" altLang="en-US" sz="3200" dirty="0">
                <a:sym typeface="+mn-ea"/>
              </a:rPr>
              <a:t>，在显示窗</a:t>
            </a:r>
            <a:endParaRPr lang="en-US" altLang="zh-CN" sz="3200" dirty="0"/>
          </a:p>
          <a:p>
            <a:pPr indent="0">
              <a:buNone/>
            </a:pPr>
            <a:r>
              <a:rPr lang="zh-CN" altLang="en-US" sz="3200" dirty="0">
                <a:sym typeface="+mn-ea"/>
              </a:rPr>
              <a:t>中间位以上，</a:t>
            </a:r>
            <a:r>
              <a:rPr lang="zh-CN" sz="3200">
                <a:latin typeface="+mn-ea"/>
                <a:sym typeface="+mn-ea"/>
              </a:rPr>
              <a:t>如液位低于最高刻度处时，应及时添加防冻液。</a:t>
            </a:r>
            <a:endParaRPr lang="zh-CN" altLang="en-US" sz="3200">
              <a:latin typeface="+mn-ea"/>
            </a:endParaRPr>
          </a:p>
          <a:p>
            <a:pPr indent="0">
              <a:buNone/>
            </a:pPr>
            <a:endParaRPr lang="zh-CN" altLang="en-US" sz="3200">
              <a:latin typeface="+mn-ea"/>
            </a:endParaRPr>
          </a:p>
        </p:txBody>
      </p:sp>
      <p:pic>
        <p:nvPicPr>
          <p:cNvPr id="2253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8455" y="1299210"/>
            <a:ext cx="4491990" cy="50355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7" name="直接箭头连接符 6"/>
          <p:cNvCxnSpPr/>
          <p:nvPr/>
        </p:nvCxnSpPr>
        <p:spPr>
          <a:xfrm>
            <a:off x="3260090" y="1486535"/>
            <a:ext cx="5140325" cy="16541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561340" y="1120775"/>
            <a:ext cx="200025" cy="1784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1277" y="41482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sym typeface="+mn-ea"/>
              </a:rPr>
              <a:t>围绕机组检查</a:t>
            </a:r>
            <a:endParaRPr lang="zh-CN" altLang="en-US" sz="2400" b="1" dirty="0" smtClean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118235" y="1566545"/>
            <a:ext cx="209550" cy="21463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1" name="图片 71" descr="IMG2017101309264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461885" y="1780858"/>
            <a:ext cx="3204210" cy="4388485"/>
          </a:xfrm>
          <a:prstGeom prst="rect">
            <a:avLst/>
          </a:prstGeom>
        </p:spPr>
      </p:pic>
      <p:sp>
        <p:nvSpPr>
          <p:cNvPr id="4" name="上箭头 3"/>
          <p:cNvSpPr/>
          <p:nvPr/>
        </p:nvSpPr>
        <p:spPr>
          <a:xfrm>
            <a:off x="9895840" y="4394200"/>
            <a:ext cx="137160" cy="4692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518650" y="4863465"/>
            <a:ext cx="89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上限位</a:t>
            </a:r>
            <a:endParaRPr lang="zh-CN" altLang="en-US"/>
          </a:p>
        </p:txBody>
      </p:sp>
      <p:sp>
        <p:nvSpPr>
          <p:cNvPr id="10" name="下箭头 9"/>
          <p:cNvSpPr/>
          <p:nvPr/>
        </p:nvSpPr>
        <p:spPr>
          <a:xfrm>
            <a:off x="9487535" y="3221990"/>
            <a:ext cx="408305" cy="8845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上箭头 10"/>
          <p:cNvSpPr/>
          <p:nvPr/>
        </p:nvSpPr>
        <p:spPr>
          <a:xfrm>
            <a:off x="8110220" y="4337685"/>
            <a:ext cx="245745" cy="696595"/>
          </a:xfrm>
          <a:prstGeom prst="upArrow">
            <a:avLst>
              <a:gd name="adj1" fmla="val 50000"/>
              <a:gd name="adj2" fmla="val 22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785100" y="5034280"/>
            <a:ext cx="896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下限位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364980" y="2853690"/>
            <a:ext cx="967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油位</a:t>
            </a:r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1327785" y="1381760"/>
            <a:ext cx="5080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sz="3200" b="1">
                <a:ea typeface="宋体" panose="02010600030101010101" pitchFamily="2" charset="-122"/>
              </a:rPr>
              <a:t>检查油机机油尺，机油位应在上限和下限中间位置。</a:t>
            </a:r>
            <a:endParaRPr lang="zh-CN" altLang="en-US" sz="3200" b="1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微信图片_201903080953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2743835"/>
            <a:ext cx="4086225" cy="3475355"/>
          </a:xfrm>
          <a:prstGeom prst="rect">
            <a:avLst/>
          </a:prstGeom>
        </p:spPr>
      </p:pic>
      <p:pic>
        <p:nvPicPr>
          <p:cNvPr id="9" name="图片 8" descr="微信图片_20190308095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315" y="2744470"/>
            <a:ext cx="3782695" cy="34753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1277" y="41482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sym typeface="+mn-ea"/>
              </a:rPr>
              <a:t>围</a:t>
            </a:r>
            <a:r>
              <a:rPr lang="zh-CN" altLang="en-US" sz="2400" b="1" dirty="0" smtClean="0">
                <a:solidFill>
                  <a:schemeClr val="accent1"/>
                </a:solidFill>
                <a:sym typeface="+mn-ea"/>
              </a:rPr>
              <a:t>绕机组检查</a:t>
            </a:r>
            <a:endParaRPr lang="zh-CN" altLang="en-US" sz="2400" b="1" dirty="0" smtClean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11300" y="929005"/>
            <a:ext cx="721550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ym typeface="+mn-ea"/>
              </a:rPr>
              <a:t>检查</a:t>
            </a:r>
            <a:r>
              <a:rPr lang="zh-CN" altLang="en-US" sz="2800" b="1" i="1" dirty="0">
                <a:solidFill>
                  <a:srgbClr val="C00000"/>
                </a:solidFill>
                <a:sym typeface="+mn-ea"/>
              </a:rPr>
              <a:t>电池盖</a:t>
            </a:r>
            <a:r>
              <a:rPr lang="zh-CN" altLang="en-US" sz="2800" dirty="0">
                <a:sym typeface="+mn-ea"/>
              </a:rPr>
              <a:t>有无缺失、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电池液液位</a:t>
            </a:r>
            <a:r>
              <a:rPr lang="zh-CN" altLang="en-US" sz="2800" dirty="0">
                <a:sym typeface="+mn-ea"/>
              </a:rPr>
              <a:t>，比内部极板顶部高出</a:t>
            </a:r>
            <a:r>
              <a:rPr lang="en-US" altLang="zh-CN" sz="2800" dirty="0">
                <a:sym typeface="+mn-ea"/>
              </a:rPr>
              <a:t>10-15</a:t>
            </a:r>
            <a:r>
              <a:rPr lang="zh-CN" altLang="en-US" sz="2800" dirty="0">
                <a:sym typeface="+mn-ea"/>
              </a:rPr>
              <a:t>毫米。</a:t>
            </a:r>
            <a:r>
              <a:rPr lang="zh-CN" altLang="en-US" sz="2800" dirty="0">
                <a:sym typeface="+mn-ea"/>
              </a:rPr>
              <a:t>电池无破损、无漏液、无鼓胀、无爬酸、</a:t>
            </a:r>
            <a:r>
              <a:rPr lang="zh-CN" altLang="en-US" sz="2800" b="1" dirty="0">
                <a:solidFill>
                  <a:srgbClr val="FF0000"/>
                </a:solidFill>
                <a:sym typeface="+mn-ea"/>
              </a:rPr>
              <a:t>极柱和连接处</a:t>
            </a:r>
            <a:r>
              <a:rPr lang="zh-CN" altLang="en-US" sz="2800" dirty="0">
                <a:sym typeface="+mn-ea"/>
              </a:rPr>
              <a:t>无腐蚀、无氧化、无松动。</a:t>
            </a:r>
            <a:endParaRPr lang="zh-CN" altLang="en-US" sz="2800"/>
          </a:p>
        </p:txBody>
      </p:sp>
      <p:sp>
        <p:nvSpPr>
          <p:cNvPr id="5" name="椭圆 4"/>
          <p:cNvSpPr/>
          <p:nvPr/>
        </p:nvSpPr>
        <p:spPr>
          <a:xfrm>
            <a:off x="1327785" y="1126490"/>
            <a:ext cx="247650" cy="238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577465" y="4651375"/>
            <a:ext cx="1203960" cy="433705"/>
          </a:xfrm>
          <a:prstGeom prst="round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tint val="100000"/>
                    <a:shade val="100000"/>
                    <a:hueMod val="100000"/>
                    <a:satMod val="10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endCxn id="3" idx="0"/>
          </p:cNvCxnSpPr>
          <p:nvPr/>
        </p:nvCxnSpPr>
        <p:spPr>
          <a:xfrm>
            <a:off x="2258060" y="758825"/>
            <a:ext cx="921385" cy="38925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10" idx="0"/>
          </p:cNvCxnSpPr>
          <p:nvPr/>
        </p:nvCxnSpPr>
        <p:spPr>
          <a:xfrm>
            <a:off x="6590665" y="1268730"/>
            <a:ext cx="1244600" cy="3020695"/>
          </a:xfrm>
          <a:prstGeom prst="straightConnector1">
            <a:avLst/>
          </a:prstGeom>
          <a:ln>
            <a:solidFill>
              <a:srgbClr val="00B0F0"/>
            </a:solidFill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3179445" y="2899410"/>
            <a:ext cx="1797050" cy="1106805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4871720" y="2209165"/>
            <a:ext cx="722630" cy="78803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7207885" y="4289425"/>
            <a:ext cx="1254125" cy="7956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OC_GUID" val="{cd046462-f948-45f1-b0e6-a432f1e57824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0</TotalTime>
  <Words>726</Words>
  <Application>WPS 演示</Application>
  <PresentationFormat>自定义</PresentationFormat>
  <Paragraphs>127</Paragraphs>
  <Slides>14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Impact</vt:lpstr>
      <vt:lpstr>Copperplate Gothic Bold</vt:lpstr>
      <vt:lpstr>华康俪金黑W8</vt:lpstr>
      <vt:lpstr>黑体</vt:lpstr>
      <vt:lpstr>微软雅黑</vt:lpstr>
      <vt:lpstr>Microsoft JhengHei UI Light</vt:lpstr>
      <vt:lpstr>Arial Unicode MS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一层中控室</cp:lastModifiedBy>
  <cp:revision>468</cp:revision>
  <dcterms:created xsi:type="dcterms:W3CDTF">2014-01-11T15:22:00Z</dcterms:created>
  <dcterms:modified xsi:type="dcterms:W3CDTF">2019-03-21T11:11:21Z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